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59" r:id="rId4"/>
    <p:sldId id="275" r:id="rId5"/>
    <p:sldId id="260" r:id="rId6"/>
    <p:sldId id="276" r:id="rId7"/>
    <p:sldId id="269" r:id="rId8"/>
    <p:sldId id="263" r:id="rId9"/>
    <p:sldId id="261" r:id="rId10"/>
    <p:sldId id="266" r:id="rId11"/>
    <p:sldId id="267" r:id="rId12"/>
    <p:sldId id="268" r:id="rId13"/>
    <p:sldId id="262" r:id="rId14"/>
    <p:sldId id="265" r:id="rId15"/>
    <p:sldId id="270" r:id="rId16"/>
    <p:sldId id="271" r:id="rId17"/>
    <p:sldId id="272" r:id="rId18"/>
    <p:sldId id="264"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5B610-1FB7-4948-9053-8C6D6F3769A0}" type="datetimeFigureOut">
              <a:rPr lang="en-NZ" smtClean="0"/>
              <a:t>3/02/2023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NZ" dirty="0"/>
              <a:t>i1</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314FD-A522-41F8-A276-08C11D52F439}" type="slidenum">
              <a:rPr lang="en-NZ" smtClean="0"/>
              <a:t>‹#›</a:t>
            </a:fld>
            <a:endParaRPr lang="en-NZ"/>
          </a:p>
        </p:txBody>
      </p:sp>
    </p:spTree>
    <p:extLst>
      <p:ext uri="{BB962C8B-B14F-4D97-AF65-F5344CB8AC3E}">
        <p14:creationId xmlns:p14="http://schemas.microsoft.com/office/powerpoint/2010/main" val="1041784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E78805C-A8E0-4D35-92A0-50276E62A6F7}" type="datetimeFigureOut">
              <a:rPr lang="en-NZ" smtClean="0"/>
              <a:t>3/02/2023</a:t>
            </a:fld>
            <a:endParaRPr lang="en-NZ"/>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NZ"/>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7FCB904-A117-4CC4-98A4-3A9705E30A9F}" type="slidenum">
              <a:rPr lang="en-NZ" smtClean="0"/>
              <a:t>‹#›</a:t>
            </a:fld>
            <a:endParaRPr lang="en-NZ"/>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33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8805C-A8E0-4D35-92A0-50276E62A6F7}" type="datetimeFigureOut">
              <a:rPr lang="en-NZ" smtClean="0"/>
              <a:t>3/02/2023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669157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8805C-A8E0-4D35-92A0-50276E62A6F7}" type="datetimeFigureOut">
              <a:rPr lang="en-NZ" smtClean="0"/>
              <a:t>3/02/2023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183850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8805C-A8E0-4D35-92A0-50276E62A6F7}" type="datetimeFigureOut">
              <a:rPr lang="en-NZ" smtClean="0"/>
              <a:t>3/02/2023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59361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78805C-A8E0-4D35-92A0-50276E62A6F7}" type="datetimeFigureOut">
              <a:rPr lang="en-NZ" smtClean="0"/>
              <a:t>3/02/2023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97FCB904-A117-4CC4-98A4-3A9705E30A9F}" type="slidenum">
              <a:rPr lang="en-NZ" smtClean="0"/>
              <a:t>‹#›</a:t>
            </a:fld>
            <a:endParaRPr lang="en-NZ"/>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3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78805C-A8E0-4D35-92A0-50276E62A6F7}" type="datetimeFigureOut">
              <a:rPr lang="en-NZ" smtClean="0"/>
              <a:t>3/02/2023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2313628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78805C-A8E0-4D35-92A0-50276E62A6F7}" type="datetimeFigureOut">
              <a:rPr lang="en-NZ" smtClean="0"/>
              <a:t>3/02/2023</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290132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78805C-A8E0-4D35-92A0-50276E62A6F7}" type="datetimeFigureOut">
              <a:rPr lang="en-NZ" smtClean="0"/>
              <a:t>3/02/2023</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274549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8805C-A8E0-4D35-92A0-50276E62A6F7}" type="datetimeFigureOut">
              <a:rPr lang="en-NZ" smtClean="0"/>
              <a:t>3/02/2023</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3286631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78805C-A8E0-4D35-92A0-50276E62A6F7}" type="datetimeFigureOut">
              <a:rPr lang="en-NZ" smtClean="0"/>
              <a:t>3/02/2023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383707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78805C-A8E0-4D35-92A0-50276E62A6F7}" type="datetimeFigureOut">
              <a:rPr lang="en-NZ" smtClean="0"/>
              <a:t>3/02/2023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97FCB904-A117-4CC4-98A4-3A9705E30A9F}" type="slidenum">
              <a:rPr lang="en-NZ" smtClean="0"/>
              <a:t>‹#›</a:t>
            </a:fld>
            <a:endParaRPr lang="en-NZ"/>
          </a:p>
        </p:txBody>
      </p:sp>
    </p:spTree>
    <p:extLst>
      <p:ext uri="{BB962C8B-B14F-4D97-AF65-F5344CB8AC3E}">
        <p14:creationId xmlns:p14="http://schemas.microsoft.com/office/powerpoint/2010/main" val="2521923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E78805C-A8E0-4D35-92A0-50276E62A6F7}" type="datetimeFigureOut">
              <a:rPr lang="en-NZ" smtClean="0"/>
              <a:t>3/02/2023</a:t>
            </a:fld>
            <a:endParaRPr lang="en-NZ"/>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NZ"/>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97FCB904-A117-4CC4-98A4-3A9705E30A9F}" type="slidenum">
              <a:rPr lang="en-NZ" smtClean="0"/>
              <a:t>‹#›</a:t>
            </a:fld>
            <a:endParaRPr lang="en-NZ"/>
          </a:p>
        </p:txBody>
      </p:sp>
    </p:spTree>
    <p:extLst>
      <p:ext uri="{BB962C8B-B14F-4D97-AF65-F5344CB8AC3E}">
        <p14:creationId xmlns:p14="http://schemas.microsoft.com/office/powerpoint/2010/main" val="36689866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08.05359.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UMass-Rescue/Soda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UMass-Rescue/SodaN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PiotrG1996/JetsonNano_ObjectDetection_YOLOv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WongKinYiu/yolov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atojkovic/DeepLog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30E7D-2570-E0CE-88A0-CF5D3CA5B6FA}"/>
              </a:ext>
            </a:extLst>
          </p:cNvPr>
          <p:cNvSpPr>
            <a:spLocks noGrp="1"/>
          </p:cNvSpPr>
          <p:nvPr>
            <p:ph type="ctrTitle"/>
          </p:nvPr>
        </p:nvSpPr>
        <p:spPr>
          <a:xfrm>
            <a:off x="1775900" y="637563"/>
            <a:ext cx="8640201" cy="3070370"/>
          </a:xfrm>
        </p:spPr>
        <p:txBody>
          <a:bodyPr anchor="b">
            <a:normAutofit/>
          </a:bodyPr>
          <a:lstStyle/>
          <a:p>
            <a:r>
              <a:rPr lang="en-NZ" sz="4000">
                <a:solidFill>
                  <a:schemeClr val="tx1"/>
                </a:solidFill>
              </a:rPr>
              <a:t>Detection of harmful objects for kidsonline video parsing and analysis</a:t>
            </a:r>
          </a:p>
        </p:txBody>
      </p:sp>
      <p:sp>
        <p:nvSpPr>
          <p:cNvPr id="3" name="Subtitle 2">
            <a:extLst>
              <a:ext uri="{FF2B5EF4-FFF2-40B4-BE49-F238E27FC236}">
                <a16:creationId xmlns:a16="http://schemas.microsoft.com/office/drawing/2014/main" id="{9EFCE8C2-86C0-9C77-066A-229DEF4BC6E2}"/>
              </a:ext>
            </a:extLst>
          </p:cNvPr>
          <p:cNvSpPr>
            <a:spLocks noGrp="1"/>
          </p:cNvSpPr>
          <p:nvPr>
            <p:ph type="subTitle" idx="1"/>
          </p:nvPr>
        </p:nvSpPr>
        <p:spPr>
          <a:xfrm>
            <a:off x="1775899" y="3707933"/>
            <a:ext cx="8640202" cy="2153859"/>
          </a:xfrm>
        </p:spPr>
        <p:txBody>
          <a:bodyPr anchor="t">
            <a:normAutofit/>
          </a:bodyPr>
          <a:lstStyle/>
          <a:p>
            <a:r>
              <a:rPr lang="en-NZ" sz="2800">
                <a:solidFill>
                  <a:schemeClr val="tx1"/>
                </a:solidFill>
              </a:rPr>
              <a:t>Oliver O’Connor</a:t>
            </a:r>
          </a:p>
        </p:txBody>
      </p:sp>
    </p:spTree>
    <p:extLst>
      <p:ext uri="{BB962C8B-B14F-4D97-AF65-F5344CB8AC3E}">
        <p14:creationId xmlns:p14="http://schemas.microsoft.com/office/powerpoint/2010/main" val="7994484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go&#10;&#10;Description automatically generated">
            <a:extLst>
              <a:ext uri="{FF2B5EF4-FFF2-40B4-BE49-F238E27FC236}">
                <a16:creationId xmlns:a16="http://schemas.microsoft.com/office/drawing/2014/main" id="{3A4F33F3-54DE-90C9-44B0-636AE2731C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009" y="313159"/>
            <a:ext cx="9347520" cy="6231681"/>
          </a:xfrm>
        </p:spPr>
      </p:pic>
    </p:spTree>
    <p:extLst>
      <p:ext uri="{BB962C8B-B14F-4D97-AF65-F5344CB8AC3E}">
        <p14:creationId xmlns:p14="http://schemas.microsoft.com/office/powerpoint/2010/main" val="7554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alendar&#10;&#10;Description automatically generated">
            <a:extLst>
              <a:ext uri="{FF2B5EF4-FFF2-40B4-BE49-F238E27FC236}">
                <a16:creationId xmlns:a16="http://schemas.microsoft.com/office/drawing/2014/main" id="{276E9843-009E-FD19-0561-1B26B2A98C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928" y="554951"/>
            <a:ext cx="8622144" cy="5748097"/>
          </a:xfrm>
        </p:spPr>
      </p:pic>
    </p:spTree>
    <p:extLst>
      <p:ext uri="{BB962C8B-B14F-4D97-AF65-F5344CB8AC3E}">
        <p14:creationId xmlns:p14="http://schemas.microsoft.com/office/powerpoint/2010/main" val="98182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D34F-0800-89FC-45BB-F88E11F7C3FE}"/>
              </a:ext>
            </a:extLst>
          </p:cNvPr>
          <p:cNvSpPr>
            <a:spLocks noGrp="1"/>
          </p:cNvSpPr>
          <p:nvPr>
            <p:ph type="title"/>
          </p:nvPr>
        </p:nvSpPr>
        <p:spPr/>
        <p:txBody>
          <a:bodyPr/>
          <a:lstStyle/>
          <a:p>
            <a:r>
              <a:rPr lang="en-NZ" dirty="0">
                <a:solidFill>
                  <a:schemeClr val="tx1"/>
                </a:solidFill>
              </a:rPr>
              <a:t>Not Perfect!</a:t>
            </a:r>
          </a:p>
        </p:txBody>
      </p:sp>
      <p:pic>
        <p:nvPicPr>
          <p:cNvPr id="7" name="Picture 6" descr="Website&#10;&#10;Description automatically generated with low confidence">
            <a:extLst>
              <a:ext uri="{FF2B5EF4-FFF2-40B4-BE49-F238E27FC236}">
                <a16:creationId xmlns:a16="http://schemas.microsoft.com/office/drawing/2014/main" id="{A7896DE8-F4F7-5869-E30A-ACF453B64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499" y="1492473"/>
            <a:ext cx="7683683" cy="5122457"/>
          </a:xfrm>
          <a:prstGeom prst="rect">
            <a:avLst/>
          </a:prstGeom>
        </p:spPr>
      </p:pic>
    </p:spTree>
    <p:extLst>
      <p:ext uri="{BB962C8B-B14F-4D97-AF65-F5344CB8AC3E}">
        <p14:creationId xmlns:p14="http://schemas.microsoft.com/office/powerpoint/2010/main" val="30627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p:txBody>
          <a:bodyPr/>
          <a:lstStyle/>
          <a:p>
            <a:r>
              <a:rPr lang="en-NZ" dirty="0">
                <a:solidFill>
                  <a:schemeClr val="tx1"/>
                </a:solidFill>
              </a:rPr>
              <a:t>DeepLogo2, based on DETR </a:t>
            </a: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p:txBody>
          <a:bodyPr>
            <a:normAutofit lnSpcReduction="10000"/>
          </a:bodyPr>
          <a:lstStyle/>
          <a:p>
            <a:r>
              <a:rPr lang="en-US" b="0" i="0" dirty="0">
                <a:solidFill>
                  <a:srgbClr val="24292F"/>
                </a:solidFill>
                <a:effectLst/>
                <a:latin typeface="-apple-system"/>
              </a:rPr>
              <a:t>A brand logo detection system using DETR.</a:t>
            </a:r>
          </a:p>
          <a:p>
            <a:r>
              <a:rPr lang="en-US" dirty="0">
                <a:solidFill>
                  <a:schemeClr val="tx1"/>
                </a:solidFill>
              </a:rPr>
              <a:t>(DETR) End-to-End Object Detection with Transformers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45720" indent="0">
              <a:buNone/>
            </a:pPr>
            <a:endParaRPr lang="en-US" dirty="0">
              <a:solidFill>
                <a:schemeClr val="tx1"/>
              </a:solidFill>
            </a:endParaRPr>
          </a:p>
          <a:p>
            <a:pPr marL="45720" indent="0">
              <a:buNone/>
            </a:pPr>
            <a:r>
              <a:rPr lang="en-US" dirty="0">
                <a:solidFill>
                  <a:schemeClr val="tx1"/>
                </a:solidFill>
              </a:rPr>
              <a:t>DETR is quite complicated but allows for the majority of outputs to be produced in parallel, resulting in a very fast and efficient model so it can make better predictions in the same amount of time as other object detection models.</a:t>
            </a:r>
          </a:p>
          <a:p>
            <a:endParaRPr lang="en-NZ"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9B70DCC7-D6D0-BD96-B8C1-F7025755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91" y="2919724"/>
            <a:ext cx="10861288" cy="2313951"/>
          </a:xfrm>
          <a:prstGeom prst="rect">
            <a:avLst/>
          </a:prstGeom>
        </p:spPr>
      </p:pic>
    </p:spTree>
    <p:extLst>
      <p:ext uri="{BB962C8B-B14F-4D97-AF65-F5344CB8AC3E}">
        <p14:creationId xmlns:p14="http://schemas.microsoft.com/office/powerpoint/2010/main" val="399514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p:txBody>
          <a:bodyPr/>
          <a:lstStyle/>
          <a:p>
            <a:r>
              <a:rPr lang="en-NZ" dirty="0">
                <a:solidFill>
                  <a:schemeClr val="tx1"/>
                </a:solidFill>
              </a:rPr>
              <a:t> Some Metrics (over 100 epochs)</a:t>
            </a:r>
          </a:p>
        </p:txBody>
      </p:sp>
      <p:pic>
        <p:nvPicPr>
          <p:cNvPr id="7" name="Picture 6" descr="Chart, scatter chart&#10;&#10;Description automatically generated">
            <a:extLst>
              <a:ext uri="{FF2B5EF4-FFF2-40B4-BE49-F238E27FC236}">
                <a16:creationId xmlns:a16="http://schemas.microsoft.com/office/drawing/2014/main" id="{F1A3654C-5DD2-DFF9-0700-56BDB0630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76" y="1965960"/>
            <a:ext cx="11650047" cy="4066402"/>
          </a:xfrm>
          <a:prstGeom prst="rect">
            <a:avLst/>
          </a:prstGeom>
        </p:spPr>
      </p:pic>
    </p:spTree>
    <p:extLst>
      <p:ext uri="{BB962C8B-B14F-4D97-AF65-F5344CB8AC3E}">
        <p14:creationId xmlns:p14="http://schemas.microsoft.com/office/powerpoint/2010/main" val="109102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5B31-3A56-00DD-BF33-68D53BD0BF9B}"/>
              </a:ext>
            </a:extLst>
          </p:cNvPr>
          <p:cNvSpPr>
            <a:spLocks noGrp="1"/>
          </p:cNvSpPr>
          <p:nvPr>
            <p:ph type="title"/>
          </p:nvPr>
        </p:nvSpPr>
        <p:spPr/>
        <p:txBody>
          <a:bodyPr/>
          <a:lstStyle/>
          <a:p>
            <a:r>
              <a:rPr lang="en-NZ" dirty="0">
                <a:solidFill>
                  <a:schemeClr val="tx1"/>
                </a:solidFill>
              </a:rPr>
              <a:t> Some Metrics (over 100 epochs)</a:t>
            </a:r>
            <a:endParaRPr lang="en-NZ" dirty="0"/>
          </a:p>
        </p:txBody>
      </p:sp>
      <p:pic>
        <p:nvPicPr>
          <p:cNvPr id="4" name="Content Placeholder 4" descr="Graphical user interface, chart, scatter chart&#10;&#10;Description automatically generated">
            <a:extLst>
              <a:ext uri="{FF2B5EF4-FFF2-40B4-BE49-F238E27FC236}">
                <a16:creationId xmlns:a16="http://schemas.microsoft.com/office/drawing/2014/main" id="{6A5B80A0-638A-D216-2A82-8D3A01AAA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060" y="2075077"/>
            <a:ext cx="11631880" cy="4069151"/>
          </a:xfrm>
        </p:spPr>
      </p:pic>
    </p:spTree>
    <p:extLst>
      <p:ext uri="{BB962C8B-B14F-4D97-AF65-F5344CB8AC3E}">
        <p14:creationId xmlns:p14="http://schemas.microsoft.com/office/powerpoint/2010/main" val="150822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1547-0627-6E4F-3811-22D3C9B1115C}"/>
              </a:ext>
            </a:extLst>
          </p:cNvPr>
          <p:cNvSpPr>
            <a:spLocks noGrp="1"/>
          </p:cNvSpPr>
          <p:nvPr>
            <p:ph type="title"/>
          </p:nvPr>
        </p:nvSpPr>
        <p:spPr/>
        <p:txBody>
          <a:bodyPr/>
          <a:lstStyle/>
          <a:p>
            <a:r>
              <a:rPr lang="en-NZ" dirty="0">
                <a:solidFill>
                  <a:schemeClr val="tx1"/>
                </a:solidFill>
              </a:rPr>
              <a:t>Deeplogo2 Run-Through</a:t>
            </a:r>
          </a:p>
        </p:txBody>
      </p:sp>
    </p:spTree>
    <p:extLst>
      <p:ext uri="{BB962C8B-B14F-4D97-AF65-F5344CB8AC3E}">
        <p14:creationId xmlns:p14="http://schemas.microsoft.com/office/powerpoint/2010/main" val="3668209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1547-0627-6E4F-3811-22D3C9B1115C}"/>
              </a:ext>
            </a:extLst>
          </p:cNvPr>
          <p:cNvSpPr>
            <a:spLocks noGrp="1"/>
          </p:cNvSpPr>
          <p:nvPr>
            <p:ph type="title"/>
          </p:nvPr>
        </p:nvSpPr>
        <p:spPr/>
        <p:txBody>
          <a:bodyPr/>
          <a:lstStyle/>
          <a:p>
            <a:r>
              <a:rPr lang="en-NZ" dirty="0">
                <a:solidFill>
                  <a:schemeClr val="tx1"/>
                </a:solidFill>
              </a:rPr>
              <a:t>Problems</a:t>
            </a:r>
          </a:p>
        </p:txBody>
      </p:sp>
      <p:sp>
        <p:nvSpPr>
          <p:cNvPr id="3" name="Content Placeholder 2">
            <a:extLst>
              <a:ext uri="{FF2B5EF4-FFF2-40B4-BE49-F238E27FC236}">
                <a16:creationId xmlns:a16="http://schemas.microsoft.com/office/drawing/2014/main" id="{A9FC34CC-7FD9-C3D7-DAA2-1CD844772728}"/>
              </a:ext>
            </a:extLst>
          </p:cNvPr>
          <p:cNvSpPr>
            <a:spLocks noGrp="1"/>
          </p:cNvSpPr>
          <p:nvPr>
            <p:ph idx="1"/>
          </p:nvPr>
        </p:nvSpPr>
        <p:spPr>
          <a:xfrm>
            <a:off x="1143000" y="2057400"/>
            <a:ext cx="9872871" cy="4038600"/>
          </a:xfrm>
        </p:spPr>
        <p:txBody>
          <a:bodyPr/>
          <a:lstStyle/>
          <a:p>
            <a:r>
              <a:rPr lang="en-NZ" dirty="0">
                <a:solidFill>
                  <a:schemeClr val="tx1"/>
                </a:solidFill>
              </a:rPr>
              <a:t>Although logo recognition has good performance and accuracy, the prediction is reliant on the quality of the input images.</a:t>
            </a:r>
          </a:p>
          <a:p>
            <a:r>
              <a:rPr lang="en-NZ" dirty="0">
                <a:solidFill>
                  <a:schemeClr val="tx1"/>
                </a:solidFill>
              </a:rPr>
              <a:t>In the </a:t>
            </a:r>
            <a:r>
              <a:rPr lang="en-NZ" dirty="0" err="1">
                <a:solidFill>
                  <a:schemeClr val="tx1"/>
                </a:solidFill>
              </a:rPr>
              <a:t>KidsOnline</a:t>
            </a:r>
            <a:r>
              <a:rPr lang="en-NZ" dirty="0">
                <a:solidFill>
                  <a:schemeClr val="tx1"/>
                </a:solidFill>
              </a:rPr>
              <a:t> study, some of the video recordings are of lower quality, which impact the performance of the model.</a:t>
            </a:r>
          </a:p>
          <a:p>
            <a:r>
              <a:rPr lang="en-NZ" dirty="0">
                <a:solidFill>
                  <a:schemeClr val="tx1"/>
                </a:solidFill>
              </a:rPr>
              <a:t>This may be a limitation of using a machine learning approach for this data, or there may be improvements that I haven’t explored?</a:t>
            </a:r>
          </a:p>
        </p:txBody>
      </p:sp>
    </p:spTree>
    <p:extLst>
      <p:ext uri="{BB962C8B-B14F-4D97-AF65-F5344CB8AC3E}">
        <p14:creationId xmlns:p14="http://schemas.microsoft.com/office/powerpoint/2010/main" val="286244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47E2-3D63-8C38-9070-2533BD50BCAC}"/>
              </a:ext>
            </a:extLst>
          </p:cNvPr>
          <p:cNvSpPr>
            <a:spLocks noGrp="1"/>
          </p:cNvSpPr>
          <p:nvPr>
            <p:ph type="title"/>
          </p:nvPr>
        </p:nvSpPr>
        <p:spPr/>
        <p:txBody>
          <a:bodyPr/>
          <a:lstStyle/>
          <a:p>
            <a:r>
              <a:rPr lang="en-NZ" dirty="0">
                <a:solidFill>
                  <a:schemeClr val="tx1"/>
                </a:solidFill>
              </a:rPr>
              <a:t>The Future!</a:t>
            </a:r>
          </a:p>
        </p:txBody>
      </p:sp>
      <p:sp>
        <p:nvSpPr>
          <p:cNvPr id="3" name="Content Placeholder 2">
            <a:extLst>
              <a:ext uri="{FF2B5EF4-FFF2-40B4-BE49-F238E27FC236}">
                <a16:creationId xmlns:a16="http://schemas.microsoft.com/office/drawing/2014/main" id="{722BDCF2-3C7E-D975-8C97-94838606DB39}"/>
              </a:ext>
            </a:extLst>
          </p:cNvPr>
          <p:cNvSpPr>
            <a:spLocks noGrp="1"/>
          </p:cNvSpPr>
          <p:nvPr>
            <p:ph idx="1"/>
          </p:nvPr>
        </p:nvSpPr>
        <p:spPr/>
        <p:txBody>
          <a:bodyPr/>
          <a:lstStyle/>
          <a:p>
            <a:r>
              <a:rPr lang="en-NZ" dirty="0">
                <a:solidFill>
                  <a:schemeClr val="tx1"/>
                </a:solidFill>
              </a:rPr>
              <a:t>Currently there are 3 things that I’ve thought of that could be done with the project.</a:t>
            </a:r>
          </a:p>
          <a:p>
            <a:r>
              <a:rPr lang="en-NZ" dirty="0">
                <a:solidFill>
                  <a:schemeClr val="tx1"/>
                </a:solidFill>
              </a:rPr>
              <a:t>Pre-processing Images to see how they improve prediction results.</a:t>
            </a:r>
          </a:p>
          <a:p>
            <a:r>
              <a:rPr lang="en-NZ" dirty="0">
                <a:solidFill>
                  <a:schemeClr val="tx1"/>
                </a:solidFill>
              </a:rPr>
              <a:t>Currently can classify 27 logos, There are annotated datasets available with up to 3000 logos. It would be possible to train models to be able to classify logos of importance. </a:t>
            </a:r>
            <a:r>
              <a:rPr lang="en-NZ" dirty="0">
                <a:solidFill>
                  <a:schemeClr val="tx1"/>
                </a:solidFill>
                <a:hlinkClick r:id="rId2"/>
              </a:rPr>
              <a:t>https://arxiv.org/pdf/2008.05359.pdf</a:t>
            </a:r>
            <a:endParaRPr lang="en-NZ" dirty="0">
              <a:solidFill>
                <a:schemeClr val="tx1"/>
              </a:solidFill>
            </a:endParaRPr>
          </a:p>
          <a:p>
            <a:r>
              <a:rPr lang="en-NZ" dirty="0">
                <a:solidFill>
                  <a:schemeClr val="tx1"/>
                </a:solidFill>
              </a:rPr>
              <a:t>Potentially some filtering with use of multiple models and predictions, </a:t>
            </a:r>
            <a:r>
              <a:rPr lang="en-NZ" dirty="0" err="1">
                <a:solidFill>
                  <a:schemeClr val="tx1"/>
                </a:solidFill>
              </a:rPr>
              <a:t>i.e</a:t>
            </a:r>
            <a:r>
              <a:rPr lang="en-NZ" dirty="0">
                <a:solidFill>
                  <a:schemeClr val="tx1"/>
                </a:solidFill>
              </a:rPr>
              <a:t> General object recognition model such as </a:t>
            </a:r>
            <a:r>
              <a:rPr lang="en-NZ" dirty="0" err="1">
                <a:solidFill>
                  <a:schemeClr val="tx1"/>
                </a:solidFill>
              </a:rPr>
              <a:t>detr</a:t>
            </a:r>
            <a:r>
              <a:rPr lang="en-NZ" dirty="0">
                <a:solidFill>
                  <a:schemeClr val="tx1"/>
                </a:solidFill>
              </a:rPr>
              <a:t> to identify bottles, signposts, billboards etc. Further models could categorize those objects through logo etc.</a:t>
            </a:r>
          </a:p>
        </p:txBody>
      </p:sp>
    </p:spTree>
    <p:extLst>
      <p:ext uri="{BB962C8B-B14F-4D97-AF65-F5344CB8AC3E}">
        <p14:creationId xmlns:p14="http://schemas.microsoft.com/office/powerpoint/2010/main" val="253131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B07EB7-C2AE-67CF-9384-30D984B77FBB}"/>
              </a:ext>
            </a:extLst>
          </p:cNvPr>
          <p:cNvSpPr>
            <a:spLocks noGrp="1"/>
          </p:cNvSpPr>
          <p:nvPr>
            <p:ph type="title"/>
          </p:nvPr>
        </p:nvSpPr>
        <p:spPr>
          <a:xfrm>
            <a:off x="8195138" y="857675"/>
            <a:ext cx="3113366" cy="2571325"/>
          </a:xfrm>
        </p:spPr>
        <p:txBody>
          <a:bodyPr vert="horz" lIns="91440" tIns="45720" rIns="91440" bIns="45720" rtlCol="0" anchor="b">
            <a:normAutofit/>
          </a:bodyPr>
          <a:lstStyle/>
          <a:p>
            <a:pPr algn="ctr">
              <a:lnSpc>
                <a:spcPct val="85000"/>
              </a:lnSpc>
            </a:pPr>
            <a:r>
              <a:rPr lang="en-US" sz="3800" b="1" cap="all" dirty="0">
                <a:solidFill>
                  <a:srgbClr val="FFFFFF"/>
                </a:solidFill>
              </a:rPr>
              <a:t>Thanks For attending!</a:t>
            </a:r>
          </a:p>
        </p:txBody>
      </p:sp>
      <p:pic>
        <p:nvPicPr>
          <p:cNvPr id="7" name="Picture 6" descr="A picture containing text, indoor&#10;&#10;Description automatically generated">
            <a:extLst>
              <a:ext uri="{FF2B5EF4-FFF2-40B4-BE49-F238E27FC236}">
                <a16:creationId xmlns:a16="http://schemas.microsoft.com/office/drawing/2014/main" id="{83A35F2F-73E1-2B5C-A429-1F575DFD873C}"/>
              </a:ext>
            </a:extLst>
          </p:cNvPr>
          <p:cNvPicPr>
            <a:picLocks noChangeAspect="1"/>
          </p:cNvPicPr>
          <p:nvPr/>
        </p:nvPicPr>
        <p:blipFill rotWithShape="1">
          <a:blip r:embed="rId2">
            <a:extLst>
              <a:ext uri="{28A0092B-C50C-407E-A947-70E740481C1C}">
                <a14:useLocalDpi xmlns:a14="http://schemas.microsoft.com/office/drawing/2010/main" val="0"/>
              </a:ext>
            </a:extLst>
          </a:blip>
          <a:srcRect l="15527" r="10972" b="2"/>
          <a:stretch/>
        </p:blipFill>
        <p:spPr>
          <a:xfrm>
            <a:off x="872064" y="857675"/>
            <a:ext cx="6045576" cy="5140669"/>
          </a:xfrm>
          <a:prstGeom prst="rect">
            <a:avLst/>
          </a:prstGeom>
        </p:spPr>
      </p:pic>
      <p:sp>
        <p:nvSpPr>
          <p:cNvPr id="3" name="TextBox 2">
            <a:extLst>
              <a:ext uri="{FF2B5EF4-FFF2-40B4-BE49-F238E27FC236}">
                <a16:creationId xmlns:a16="http://schemas.microsoft.com/office/drawing/2014/main" id="{C2D20DB4-C48C-68D1-9EB4-373C817BB227}"/>
              </a:ext>
            </a:extLst>
          </p:cNvPr>
          <p:cNvSpPr txBox="1"/>
          <p:nvPr/>
        </p:nvSpPr>
        <p:spPr>
          <a:xfrm>
            <a:off x="7794332" y="4018800"/>
            <a:ext cx="3914978" cy="461665"/>
          </a:xfrm>
          <a:prstGeom prst="rect">
            <a:avLst/>
          </a:prstGeom>
          <a:noFill/>
        </p:spPr>
        <p:txBody>
          <a:bodyPr wrap="square" rtlCol="0">
            <a:spAutoFit/>
          </a:bodyPr>
          <a:lstStyle/>
          <a:p>
            <a:pPr algn="ctr"/>
            <a:r>
              <a:rPr lang="en-NZ" sz="2400" dirty="0">
                <a:solidFill>
                  <a:schemeClr val="bg1"/>
                </a:solidFill>
              </a:rPr>
              <a:t>Questions?</a:t>
            </a:r>
          </a:p>
        </p:txBody>
      </p:sp>
    </p:spTree>
    <p:extLst>
      <p:ext uri="{BB962C8B-B14F-4D97-AF65-F5344CB8AC3E}">
        <p14:creationId xmlns:p14="http://schemas.microsoft.com/office/powerpoint/2010/main" val="55656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86532B-5A3E-44A5-A0C2-22A0DB316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a:xfrm>
            <a:off x="707064" y="609600"/>
            <a:ext cx="6993914" cy="1356360"/>
          </a:xfrm>
        </p:spPr>
        <p:txBody>
          <a:bodyPr>
            <a:normAutofit/>
          </a:bodyPr>
          <a:lstStyle/>
          <a:p>
            <a:r>
              <a:rPr lang="en-NZ" dirty="0">
                <a:solidFill>
                  <a:schemeClr val="tx1"/>
                </a:solidFill>
              </a:rPr>
              <a:t>Project Goals</a:t>
            </a: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a:xfrm>
            <a:off x="707064" y="2057400"/>
            <a:ext cx="6993914" cy="4038600"/>
          </a:xfrm>
        </p:spPr>
        <p:txBody>
          <a:bodyPr>
            <a:normAutofit/>
          </a:bodyPr>
          <a:lstStyle/>
          <a:p>
            <a:r>
              <a:rPr lang="en-NZ" dirty="0">
                <a:solidFill>
                  <a:schemeClr val="tx1"/>
                </a:solidFill>
              </a:rPr>
              <a:t>Detection of harmful objects in </a:t>
            </a:r>
            <a:r>
              <a:rPr lang="en-NZ" dirty="0" err="1">
                <a:solidFill>
                  <a:schemeClr val="tx1"/>
                </a:solidFill>
              </a:rPr>
              <a:t>KidsOnline</a:t>
            </a:r>
            <a:r>
              <a:rPr lang="en-NZ" dirty="0">
                <a:solidFill>
                  <a:schemeClr val="tx1"/>
                </a:solidFill>
              </a:rPr>
              <a:t> study’s data</a:t>
            </a:r>
          </a:p>
          <a:p>
            <a:r>
              <a:rPr lang="en-NZ" dirty="0">
                <a:solidFill>
                  <a:schemeClr val="tx1"/>
                </a:solidFill>
              </a:rPr>
              <a:t>The study involves groups of school-age children and records sessions of their device activity.</a:t>
            </a:r>
          </a:p>
          <a:p>
            <a:r>
              <a:rPr lang="en-NZ" dirty="0">
                <a:solidFill>
                  <a:schemeClr val="tx1"/>
                </a:solidFill>
              </a:rPr>
              <a:t>For this project, we want to be able to classify objects in these recordings so that the researchers at wellington can quickly identify scenes that contain marketing.</a:t>
            </a:r>
          </a:p>
          <a:p>
            <a:endParaRPr lang="en-NZ" dirty="0"/>
          </a:p>
        </p:txBody>
      </p:sp>
      <p:pic>
        <p:nvPicPr>
          <p:cNvPr id="5" name="Picture 4" descr="A person drinking from a straw&#10;&#10;Description automatically generated with low confidence">
            <a:extLst>
              <a:ext uri="{FF2B5EF4-FFF2-40B4-BE49-F238E27FC236}">
                <a16:creationId xmlns:a16="http://schemas.microsoft.com/office/drawing/2014/main" id="{DDD3126D-1FC2-2590-7464-411AD5E77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724" y="857675"/>
            <a:ext cx="2583186" cy="5140669"/>
          </a:xfrm>
          <a:prstGeom prst="rect">
            <a:avLst/>
          </a:prstGeom>
        </p:spPr>
      </p:pic>
    </p:spTree>
    <p:extLst>
      <p:ext uri="{BB962C8B-B14F-4D97-AF65-F5344CB8AC3E}">
        <p14:creationId xmlns:p14="http://schemas.microsoft.com/office/powerpoint/2010/main" val="4283905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p:txBody>
          <a:bodyPr/>
          <a:lstStyle/>
          <a:p>
            <a:r>
              <a:rPr lang="en-NZ" dirty="0" err="1">
                <a:solidFill>
                  <a:schemeClr val="tx1"/>
                </a:solidFill>
              </a:rPr>
              <a:t>Sodanet</a:t>
            </a:r>
            <a:endParaRPr lang="en-NZ" dirty="0">
              <a:solidFill>
                <a:schemeClr val="tx1"/>
              </a:solidFill>
            </a:endParaRP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p:txBody>
          <a:bodyPr/>
          <a:lstStyle/>
          <a:p>
            <a:r>
              <a:rPr lang="en-NZ" dirty="0">
                <a:solidFill>
                  <a:schemeClr val="tx1"/>
                </a:solidFill>
                <a:hlinkClick r:id="rId2"/>
              </a:rPr>
              <a:t>https://github.com/UMass-Rescue/SodaNet</a:t>
            </a:r>
            <a:endParaRPr lang="en-NZ" dirty="0">
              <a:solidFill>
                <a:schemeClr val="tx1"/>
              </a:solidFill>
            </a:endParaRPr>
          </a:p>
          <a:p>
            <a:r>
              <a:rPr lang="en-NZ" dirty="0">
                <a:solidFill>
                  <a:schemeClr val="tx1"/>
                </a:solidFill>
              </a:rPr>
              <a:t>The first model, looked quite promising but had some problems that were important to solve for the rest of the project.</a:t>
            </a:r>
          </a:p>
          <a:p>
            <a:r>
              <a:rPr lang="en-NZ" dirty="0">
                <a:solidFill>
                  <a:schemeClr val="tx1"/>
                </a:solidFill>
              </a:rPr>
              <a:t>No scalability – this model classifies coke bottles, there is almost no reusability for this model. </a:t>
            </a:r>
          </a:p>
          <a:p>
            <a:r>
              <a:rPr lang="en-NZ" dirty="0">
                <a:solidFill>
                  <a:schemeClr val="tx1"/>
                </a:solidFill>
              </a:rPr>
              <a:t>Other models can do what it does better and faster</a:t>
            </a:r>
          </a:p>
          <a:p>
            <a:r>
              <a:rPr lang="en-NZ" dirty="0">
                <a:solidFill>
                  <a:schemeClr val="tx1"/>
                </a:solidFill>
              </a:rPr>
              <a:t>Because it identifies bottles and not logos/brands, there are many false positives, almost every soda drink comes in the soda shaped bottle. But there are also other forms of coke and importantly, other forms of marketing apart from the bottle itself.</a:t>
            </a:r>
          </a:p>
          <a:p>
            <a:endParaRPr lang="en-NZ" dirty="0">
              <a:solidFill>
                <a:schemeClr val="tx1"/>
              </a:solidFill>
            </a:endParaRPr>
          </a:p>
        </p:txBody>
      </p:sp>
    </p:spTree>
    <p:extLst>
      <p:ext uri="{BB962C8B-B14F-4D97-AF65-F5344CB8AC3E}">
        <p14:creationId xmlns:p14="http://schemas.microsoft.com/office/powerpoint/2010/main" val="330528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a:xfrm>
            <a:off x="1143001" y="1070335"/>
            <a:ext cx="5199926" cy="1443269"/>
          </a:xfrm>
        </p:spPr>
        <p:txBody>
          <a:bodyPr>
            <a:normAutofit/>
          </a:bodyPr>
          <a:lstStyle/>
          <a:p>
            <a:r>
              <a:rPr lang="en-NZ" sz="4000" dirty="0" err="1">
                <a:solidFill>
                  <a:schemeClr val="tx1"/>
                </a:solidFill>
              </a:rPr>
              <a:t>Sodanet</a:t>
            </a:r>
            <a:endParaRPr lang="en-NZ" sz="4000" dirty="0">
              <a:solidFill>
                <a:schemeClr val="tx1"/>
              </a:solidFill>
            </a:endParaRP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a:xfrm>
            <a:off x="1143002" y="2546430"/>
            <a:ext cx="5084178" cy="3549570"/>
          </a:xfrm>
        </p:spPr>
        <p:txBody>
          <a:bodyPr>
            <a:normAutofit/>
          </a:bodyPr>
          <a:lstStyle/>
          <a:p>
            <a:r>
              <a:rPr lang="en-NZ" sz="18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https://github.com/UMass-Rescue/SodaNet</a:t>
            </a:r>
            <a:endParaRPr lang="en-NZ" sz="1800" dirty="0">
              <a:solidFill>
                <a:schemeClr val="accent3">
                  <a:lumMod val="60000"/>
                  <a:lumOff val="40000"/>
                </a:schemeClr>
              </a:solidFill>
            </a:endParaRPr>
          </a:p>
          <a:p>
            <a:r>
              <a:rPr lang="en-NZ" sz="1800" dirty="0">
                <a:solidFill>
                  <a:schemeClr val="tx1"/>
                </a:solidFill>
              </a:rPr>
              <a:t>From my experience with the model, it was very inaccurate.</a:t>
            </a:r>
          </a:p>
          <a:p>
            <a:r>
              <a:rPr lang="en-NZ" sz="1800" dirty="0">
                <a:solidFill>
                  <a:schemeClr val="tx1"/>
                </a:solidFill>
              </a:rPr>
              <a:t>Learning to recognize red and white blobs, the </a:t>
            </a:r>
            <a:r>
              <a:rPr lang="en-NZ" sz="1800" dirty="0" err="1">
                <a:solidFill>
                  <a:schemeClr val="tx1"/>
                </a:solidFill>
              </a:rPr>
              <a:t>github</a:t>
            </a:r>
            <a:r>
              <a:rPr lang="en-NZ" sz="1800" dirty="0">
                <a:solidFill>
                  <a:schemeClr val="tx1"/>
                </a:solidFill>
              </a:rPr>
              <a:t> used images that contained coke and didn’t contain coke as a measure for accuracy. </a:t>
            </a:r>
          </a:p>
          <a:p>
            <a:r>
              <a:rPr lang="en-NZ" sz="1800" dirty="0">
                <a:solidFill>
                  <a:schemeClr val="tx1"/>
                </a:solidFill>
              </a:rPr>
              <a:t>Introduce any images of objects that were red and white. The model thought it was coke.</a:t>
            </a:r>
          </a:p>
          <a:p>
            <a:endParaRPr lang="en-NZ" sz="1800" dirty="0"/>
          </a:p>
        </p:txBody>
      </p:sp>
      <p:pic>
        <p:nvPicPr>
          <p:cNvPr id="5" name="Picture 4" descr="Graphical user interface, application&#10;&#10;Description automatically generated">
            <a:extLst>
              <a:ext uri="{FF2B5EF4-FFF2-40B4-BE49-F238E27FC236}">
                <a16:creationId xmlns:a16="http://schemas.microsoft.com/office/drawing/2014/main" id="{7EEDC94B-646A-1C84-6945-7EB52C5DE13A}"/>
              </a:ext>
            </a:extLst>
          </p:cNvPr>
          <p:cNvPicPr>
            <a:picLocks noChangeAspect="1"/>
          </p:cNvPicPr>
          <p:nvPr/>
        </p:nvPicPr>
        <p:blipFill rotWithShape="1">
          <a:blip r:embed="rId3">
            <a:extLst>
              <a:ext uri="{28A0092B-C50C-407E-A947-70E740481C1C}">
                <a14:useLocalDpi xmlns:a14="http://schemas.microsoft.com/office/drawing/2010/main" val="0"/>
              </a:ext>
            </a:extLst>
          </a:blip>
          <a:srcRect r="547" b="1"/>
          <a:stretch/>
        </p:blipFill>
        <p:spPr>
          <a:xfrm>
            <a:off x="6636743" y="1238487"/>
            <a:ext cx="4741120" cy="4493060"/>
          </a:xfrm>
          <a:prstGeom prst="rect">
            <a:avLst/>
          </a:prstGeom>
        </p:spPr>
      </p:pic>
    </p:spTree>
    <p:extLst>
      <p:ext uri="{BB962C8B-B14F-4D97-AF65-F5344CB8AC3E}">
        <p14:creationId xmlns:p14="http://schemas.microsoft.com/office/powerpoint/2010/main" val="232960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p:txBody>
          <a:bodyPr/>
          <a:lstStyle/>
          <a:p>
            <a:r>
              <a:rPr lang="en-NZ" dirty="0">
                <a:solidFill>
                  <a:schemeClr val="tx1"/>
                </a:solidFill>
              </a:rPr>
              <a:t>YOLOv5 </a:t>
            </a: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p:txBody>
          <a:bodyPr/>
          <a:lstStyle/>
          <a:p>
            <a:r>
              <a:rPr lang="en-NZ" dirty="0">
                <a:solidFill>
                  <a:schemeClr val="tx1"/>
                </a:solidFill>
                <a:hlinkClick r:id="rId2"/>
              </a:rPr>
              <a:t>https://github.com/PiotrG1996/JetsonNano_ObjectDetection_YOLOv5</a:t>
            </a:r>
            <a:endParaRPr lang="en-NZ" dirty="0">
              <a:solidFill>
                <a:schemeClr val="tx1"/>
              </a:solidFill>
            </a:endParaRPr>
          </a:p>
          <a:p>
            <a:r>
              <a:rPr lang="en-NZ" dirty="0">
                <a:solidFill>
                  <a:schemeClr val="tx1"/>
                </a:solidFill>
              </a:rPr>
              <a:t>A very efficient model that can make predictions in almost real-time</a:t>
            </a:r>
          </a:p>
          <a:p>
            <a:r>
              <a:rPr lang="en-NZ" dirty="0">
                <a:solidFill>
                  <a:schemeClr val="tx1"/>
                </a:solidFill>
              </a:rPr>
              <a:t>Has some of the problems that </a:t>
            </a:r>
            <a:r>
              <a:rPr lang="en-NZ" dirty="0" err="1">
                <a:solidFill>
                  <a:schemeClr val="tx1"/>
                </a:solidFill>
              </a:rPr>
              <a:t>sodanet</a:t>
            </a:r>
            <a:r>
              <a:rPr lang="en-NZ" dirty="0">
                <a:solidFill>
                  <a:schemeClr val="tx1"/>
                </a:solidFill>
              </a:rPr>
              <a:t> has, in which the model identifies bottles not logos</a:t>
            </a:r>
          </a:p>
          <a:p>
            <a:r>
              <a:rPr lang="en-NZ" dirty="0">
                <a:solidFill>
                  <a:schemeClr val="tx1"/>
                </a:solidFill>
              </a:rPr>
              <a:t>This model, like </a:t>
            </a:r>
            <a:r>
              <a:rPr lang="en-NZ" dirty="0" err="1">
                <a:solidFill>
                  <a:schemeClr val="tx1"/>
                </a:solidFill>
              </a:rPr>
              <a:t>sodanet</a:t>
            </a:r>
            <a:r>
              <a:rPr lang="en-NZ" dirty="0">
                <a:solidFill>
                  <a:schemeClr val="tx1"/>
                </a:solidFill>
              </a:rPr>
              <a:t>, also helped to show some of the potential problems that needed to be solved for the project, bit of a dilemma on what you consider marketing. Is the absence of a logo on a bottle of soda still considered marketing? etc</a:t>
            </a:r>
          </a:p>
        </p:txBody>
      </p:sp>
    </p:spTree>
    <p:extLst>
      <p:ext uri="{BB962C8B-B14F-4D97-AF65-F5344CB8AC3E}">
        <p14:creationId xmlns:p14="http://schemas.microsoft.com/office/powerpoint/2010/main" val="270805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C82E-B7DE-E5CF-C288-5D716D7321CF}"/>
              </a:ext>
            </a:extLst>
          </p:cNvPr>
          <p:cNvSpPr>
            <a:spLocks noGrp="1"/>
          </p:cNvSpPr>
          <p:nvPr>
            <p:ph type="title"/>
          </p:nvPr>
        </p:nvSpPr>
        <p:spPr/>
        <p:txBody>
          <a:bodyPr/>
          <a:lstStyle/>
          <a:p>
            <a:r>
              <a:rPr lang="en-NZ" dirty="0">
                <a:solidFill>
                  <a:schemeClr val="tx1"/>
                </a:solidFill>
              </a:rPr>
              <a:t>Marketing vs not?</a:t>
            </a:r>
          </a:p>
        </p:txBody>
      </p:sp>
      <p:pic>
        <p:nvPicPr>
          <p:cNvPr id="1026" name="Picture 2" descr="18 Things All Millennials Can 100% Relate To">
            <a:extLst>
              <a:ext uri="{FF2B5EF4-FFF2-40B4-BE49-F238E27FC236}">
                <a16:creationId xmlns:a16="http://schemas.microsoft.com/office/drawing/2014/main" id="{D60845BD-EE41-AAC4-423F-A435BA0735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69784" y="2068285"/>
            <a:ext cx="2259866" cy="39253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17CA0D4-3C53-9FA9-CB6C-07AFC2AC93F1}"/>
              </a:ext>
            </a:extLst>
          </p:cNvPr>
          <p:cNvSpPr txBox="1">
            <a:spLocks/>
          </p:cNvSpPr>
          <p:nvPr/>
        </p:nvSpPr>
        <p:spPr>
          <a:xfrm>
            <a:off x="1173480" y="1712184"/>
            <a:ext cx="10528663" cy="350207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NZ" dirty="0">
                <a:solidFill>
                  <a:schemeClr val="tx1"/>
                </a:solidFill>
              </a:rPr>
              <a:t>This should be flagged    This will be flagged but should it?         This shouldn’t be flagged</a:t>
            </a:r>
          </a:p>
        </p:txBody>
      </p:sp>
      <p:pic>
        <p:nvPicPr>
          <p:cNvPr id="1028" name="Picture 4" descr="Coke bottle (@emptydietcokebottle) | TikTok">
            <a:extLst>
              <a:ext uri="{FF2B5EF4-FFF2-40B4-BE49-F238E27FC236}">
                <a16:creationId xmlns:a16="http://schemas.microsoft.com/office/drawing/2014/main" id="{31BFFD78-BC27-44F4-41A7-D72B06315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785" y="2068285"/>
            <a:ext cx="2259865" cy="3925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person, electronics&#10;&#10;Description automatically generated">
            <a:extLst>
              <a:ext uri="{FF2B5EF4-FFF2-40B4-BE49-F238E27FC236}">
                <a16:creationId xmlns:a16="http://schemas.microsoft.com/office/drawing/2014/main" id="{303ECFBD-9A32-A4ED-CB11-1042C11AB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784" y="2068285"/>
            <a:ext cx="2373086" cy="3925391"/>
          </a:xfrm>
          <a:prstGeom prst="rect">
            <a:avLst/>
          </a:prstGeom>
        </p:spPr>
      </p:pic>
      <p:sp>
        <p:nvSpPr>
          <p:cNvPr id="7" name="TextBox 6">
            <a:extLst>
              <a:ext uri="{FF2B5EF4-FFF2-40B4-BE49-F238E27FC236}">
                <a16:creationId xmlns:a16="http://schemas.microsoft.com/office/drawing/2014/main" id="{D643E0C0-D845-8017-42F2-863AFF1364EC}"/>
              </a:ext>
            </a:extLst>
          </p:cNvPr>
          <p:cNvSpPr txBox="1"/>
          <p:nvPr/>
        </p:nvSpPr>
        <p:spPr>
          <a:xfrm>
            <a:off x="1173480" y="5993676"/>
            <a:ext cx="10210800" cy="646331"/>
          </a:xfrm>
          <a:prstGeom prst="rect">
            <a:avLst/>
          </a:prstGeom>
          <a:noFill/>
        </p:spPr>
        <p:txBody>
          <a:bodyPr wrap="square" rtlCol="0">
            <a:spAutoFit/>
          </a:bodyPr>
          <a:lstStyle/>
          <a:p>
            <a:r>
              <a:rPr lang="en-NZ" dirty="0"/>
              <a:t>Some models classify coke through colour, contour of the bottle and other features, maybe the bottle isn’t what we should be identifying </a:t>
            </a:r>
          </a:p>
        </p:txBody>
      </p:sp>
    </p:spTree>
    <p:extLst>
      <p:ext uri="{BB962C8B-B14F-4D97-AF65-F5344CB8AC3E}">
        <p14:creationId xmlns:p14="http://schemas.microsoft.com/office/powerpoint/2010/main" val="315134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E659D223-F510-42C1-9DF1-124640526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35" name="Rectangle 1034">
            <a:extLst>
              <a:ext uri="{FF2B5EF4-FFF2-40B4-BE49-F238E27FC236}">
                <a16:creationId xmlns:a16="http://schemas.microsoft.com/office/drawing/2014/main" id="{9EB2D573-90C6-4223-BDB0-20D4FD97D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Rectangle 1036">
            <a:extLst>
              <a:ext uri="{FF2B5EF4-FFF2-40B4-BE49-F238E27FC236}">
                <a16:creationId xmlns:a16="http://schemas.microsoft.com/office/drawing/2014/main" id="{D5B834C4-13F9-494E-82A6-7B5256416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Yolov5s 100 epochs">
            <a:extLst>
              <a:ext uri="{FF2B5EF4-FFF2-40B4-BE49-F238E27FC236}">
                <a16:creationId xmlns:a16="http://schemas.microsoft.com/office/drawing/2014/main" id="{61698AB3-D03A-9A8C-1BED-D5C79D2DA9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256213"/>
            <a:ext cx="5251449" cy="4345574"/>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F19318D1-076E-4507-9978-850C65069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Yolov5x 100 epochs">
            <a:extLst>
              <a:ext uri="{FF2B5EF4-FFF2-40B4-BE49-F238E27FC236}">
                <a16:creationId xmlns:a16="http://schemas.microsoft.com/office/drawing/2014/main" id="{880AE83E-C137-C3AA-C3D5-23FFC3B12C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2004" y="1269342"/>
            <a:ext cx="5251449" cy="431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2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p:txBody>
          <a:bodyPr/>
          <a:lstStyle/>
          <a:p>
            <a:r>
              <a:rPr lang="en-NZ" dirty="0">
                <a:solidFill>
                  <a:schemeClr val="tx1"/>
                </a:solidFill>
              </a:rPr>
              <a:t>YOLOv7 </a:t>
            </a: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p:txBody>
          <a:bodyPr/>
          <a:lstStyle/>
          <a:p>
            <a:r>
              <a:rPr lang="en-NZ" dirty="0">
                <a:solidFill>
                  <a:schemeClr val="tx1"/>
                </a:solidFill>
                <a:hlinkClick r:id="rId2"/>
              </a:rPr>
              <a:t>https://github.com/WongKinYiu/yolov7</a:t>
            </a:r>
            <a:endParaRPr lang="en-NZ" dirty="0">
              <a:solidFill>
                <a:schemeClr val="tx1"/>
              </a:solidFill>
            </a:endParaRPr>
          </a:p>
          <a:p>
            <a:r>
              <a:rPr lang="en-NZ" dirty="0">
                <a:solidFill>
                  <a:schemeClr val="tx1"/>
                </a:solidFill>
              </a:rPr>
              <a:t>Like YOLOv5 but faster</a:t>
            </a:r>
          </a:p>
          <a:p>
            <a:r>
              <a:rPr lang="en-NZ" dirty="0">
                <a:solidFill>
                  <a:schemeClr val="tx1"/>
                </a:solidFill>
              </a:rPr>
              <a:t>Modern and quite prominent at the moment in object-recognition</a:t>
            </a:r>
          </a:p>
          <a:p>
            <a:r>
              <a:rPr lang="en-NZ" dirty="0">
                <a:solidFill>
                  <a:schemeClr val="tx1"/>
                </a:solidFill>
              </a:rPr>
              <a:t>Could get demos working but training this model to recognize logos and/or coke bottles could be its own research project.</a:t>
            </a:r>
          </a:p>
          <a:p>
            <a:endParaRPr lang="en-NZ" dirty="0">
              <a:solidFill>
                <a:schemeClr val="tx1"/>
              </a:solidFill>
            </a:endParaRPr>
          </a:p>
        </p:txBody>
      </p:sp>
      <p:pic>
        <p:nvPicPr>
          <p:cNvPr id="5" name="Picture 4" descr="Chart, line chart&#10;&#10;Description automatically generated">
            <a:extLst>
              <a:ext uri="{FF2B5EF4-FFF2-40B4-BE49-F238E27FC236}">
                <a16:creationId xmlns:a16="http://schemas.microsoft.com/office/drawing/2014/main" id="{8CE8948E-54A0-C9A7-4131-B5CA92586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735" y="3886713"/>
            <a:ext cx="3806987" cy="2731802"/>
          </a:xfrm>
          <a:prstGeom prst="rect">
            <a:avLst/>
          </a:prstGeom>
        </p:spPr>
      </p:pic>
    </p:spTree>
    <p:extLst>
      <p:ext uri="{BB962C8B-B14F-4D97-AF65-F5344CB8AC3E}">
        <p14:creationId xmlns:p14="http://schemas.microsoft.com/office/powerpoint/2010/main" val="2109137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C3C-7EFB-59B5-16C1-EBA2D4A6298A}"/>
              </a:ext>
            </a:extLst>
          </p:cNvPr>
          <p:cNvSpPr>
            <a:spLocks noGrp="1"/>
          </p:cNvSpPr>
          <p:nvPr>
            <p:ph type="title"/>
          </p:nvPr>
        </p:nvSpPr>
        <p:spPr/>
        <p:txBody>
          <a:bodyPr/>
          <a:lstStyle/>
          <a:p>
            <a:r>
              <a:rPr lang="en-NZ" dirty="0" err="1">
                <a:solidFill>
                  <a:schemeClr val="tx1"/>
                </a:solidFill>
              </a:rPr>
              <a:t>DeepLogo</a:t>
            </a:r>
            <a:r>
              <a:rPr lang="en-NZ" dirty="0">
                <a:solidFill>
                  <a:schemeClr val="tx1"/>
                </a:solidFill>
              </a:rPr>
              <a:t> </a:t>
            </a:r>
          </a:p>
        </p:txBody>
      </p:sp>
      <p:sp>
        <p:nvSpPr>
          <p:cNvPr id="3" name="Content Placeholder 2">
            <a:extLst>
              <a:ext uri="{FF2B5EF4-FFF2-40B4-BE49-F238E27FC236}">
                <a16:creationId xmlns:a16="http://schemas.microsoft.com/office/drawing/2014/main" id="{42774E83-B47D-9FD5-F536-017EA09BEE26}"/>
              </a:ext>
            </a:extLst>
          </p:cNvPr>
          <p:cNvSpPr>
            <a:spLocks noGrp="1"/>
          </p:cNvSpPr>
          <p:nvPr>
            <p:ph idx="1"/>
          </p:nvPr>
        </p:nvSpPr>
        <p:spPr/>
        <p:txBody>
          <a:bodyPr/>
          <a:lstStyle/>
          <a:p>
            <a:r>
              <a:rPr lang="en-US" b="0" i="0" dirty="0">
                <a:solidFill>
                  <a:srgbClr val="24292F"/>
                </a:solidFill>
                <a:effectLst/>
                <a:latin typeface="-apple-system"/>
                <a:hlinkClick r:id="rId2"/>
              </a:rPr>
              <a:t>https://github.com/satojkovic/DeepLogo</a:t>
            </a:r>
            <a:endParaRPr lang="en-US" b="0" i="0" dirty="0">
              <a:solidFill>
                <a:srgbClr val="24292F"/>
              </a:solidFill>
              <a:effectLst/>
              <a:latin typeface="-apple-system"/>
            </a:endParaRPr>
          </a:p>
          <a:p>
            <a:r>
              <a:rPr lang="en-US" b="0" i="0" dirty="0">
                <a:solidFill>
                  <a:srgbClr val="24292F"/>
                </a:solidFill>
                <a:effectLst/>
                <a:latin typeface="-apple-system"/>
              </a:rPr>
              <a:t>A brand logo detection system using </a:t>
            </a:r>
            <a:r>
              <a:rPr lang="en-US" b="0" i="0" dirty="0" err="1">
                <a:solidFill>
                  <a:srgbClr val="24292F"/>
                </a:solidFill>
                <a:effectLst/>
                <a:latin typeface="-apple-system"/>
              </a:rPr>
              <a:t>Tensorflow</a:t>
            </a:r>
            <a:r>
              <a:rPr lang="en-US" b="0" i="0" dirty="0">
                <a:solidFill>
                  <a:srgbClr val="24292F"/>
                </a:solidFill>
                <a:effectLst/>
                <a:latin typeface="-apple-system"/>
              </a:rPr>
              <a:t> Object Detection API.</a:t>
            </a:r>
          </a:p>
          <a:p>
            <a:r>
              <a:rPr lang="en-US" dirty="0">
                <a:solidFill>
                  <a:srgbClr val="24292F"/>
                </a:solidFill>
                <a:latin typeface="-apple-system"/>
              </a:rPr>
              <a:t>Almost perfect for what is needed. </a:t>
            </a:r>
          </a:p>
          <a:p>
            <a:r>
              <a:rPr lang="en-NZ" dirty="0">
                <a:solidFill>
                  <a:schemeClr val="tx1"/>
                </a:solidFill>
              </a:rPr>
              <a:t>Quite good performance however DeepLogo2 is available and boasts improvements over the original, most important of which is the ability to fine tune the network.</a:t>
            </a:r>
          </a:p>
        </p:txBody>
      </p:sp>
    </p:spTree>
    <p:extLst>
      <p:ext uri="{BB962C8B-B14F-4D97-AF65-F5344CB8AC3E}">
        <p14:creationId xmlns:p14="http://schemas.microsoft.com/office/powerpoint/2010/main" val="907137389"/>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2252</TotalTime>
  <Words>752</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Corbel</vt:lpstr>
      <vt:lpstr>Basis</vt:lpstr>
      <vt:lpstr>Detection of harmful objects for kidsonline video parsing and analysis</vt:lpstr>
      <vt:lpstr>Project Goals</vt:lpstr>
      <vt:lpstr>Sodanet</vt:lpstr>
      <vt:lpstr>Sodanet</vt:lpstr>
      <vt:lpstr>YOLOv5 </vt:lpstr>
      <vt:lpstr>Marketing vs not?</vt:lpstr>
      <vt:lpstr>PowerPoint Presentation</vt:lpstr>
      <vt:lpstr>YOLOv7 </vt:lpstr>
      <vt:lpstr>DeepLogo </vt:lpstr>
      <vt:lpstr>PowerPoint Presentation</vt:lpstr>
      <vt:lpstr>PowerPoint Presentation</vt:lpstr>
      <vt:lpstr>Not Perfect!</vt:lpstr>
      <vt:lpstr>DeepLogo2, based on DETR </vt:lpstr>
      <vt:lpstr> Some Metrics (over 100 epochs)</vt:lpstr>
      <vt:lpstr> Some Metrics (over 100 epochs)</vt:lpstr>
      <vt:lpstr>Deeplogo2 Run-Through</vt:lpstr>
      <vt:lpstr>Problems</vt:lpstr>
      <vt:lpstr>The Future!</vt:lpstr>
      <vt:lpstr>Thanks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harmful objects for kidsonline video parsing and analysis</dc:title>
  <dc:creator>Oliver O'Connor</dc:creator>
  <cp:lastModifiedBy>Oliver O'Connor</cp:lastModifiedBy>
  <cp:revision>6</cp:revision>
  <dcterms:created xsi:type="dcterms:W3CDTF">2023-01-30T21:58:31Z</dcterms:created>
  <dcterms:modified xsi:type="dcterms:W3CDTF">2023-02-03T01:52:38Z</dcterms:modified>
</cp:coreProperties>
</file>